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4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11/6/2023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11/6/2023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BE92B-4A06-42E0-9935-3FCAFC8AAD3B}"/>
              </a:ext>
            </a:extLst>
          </p:cNvPr>
          <p:cNvSpPr>
            <a:spLocks noGrp="1"/>
          </p:cNvSpPr>
          <p:nvPr>
            <p:ph type="ctrTitle"/>
          </p:nvPr>
        </p:nvSpPr>
        <p:spPr>
          <a:xfrm>
            <a:off x="1876424" y="1122363"/>
            <a:ext cx="10116793" cy="2387600"/>
          </a:xfrm>
        </p:spPr>
        <p:txBody>
          <a:bodyPr>
            <a:normAutofit/>
          </a:bodyPr>
          <a:lstStyle/>
          <a:p>
            <a:r>
              <a:rPr lang="en-US" sz="12500" dirty="0"/>
              <a:t>Optimization</a:t>
            </a:r>
          </a:p>
        </p:txBody>
      </p:sp>
      <p:sp>
        <p:nvSpPr>
          <p:cNvPr id="3" name="Subtitle 2">
            <a:extLst>
              <a:ext uri="{FF2B5EF4-FFF2-40B4-BE49-F238E27FC236}">
                <a16:creationId xmlns:a16="http://schemas.microsoft.com/office/drawing/2014/main" id="{CC9BFAE5-2AFD-4B4D-B33F-55AF00F71376}"/>
              </a:ext>
            </a:extLst>
          </p:cNvPr>
          <p:cNvSpPr>
            <a:spLocks noGrp="1"/>
          </p:cNvSpPr>
          <p:nvPr>
            <p:ph type="subTitle" idx="1"/>
          </p:nvPr>
        </p:nvSpPr>
        <p:spPr/>
        <p:txBody>
          <a:bodyPr>
            <a:normAutofit fontScale="85000" lnSpcReduction="10000"/>
          </a:bodyPr>
          <a:lstStyle/>
          <a:p>
            <a:r>
              <a:rPr lang="en-US" sz="6000" dirty="0"/>
              <a:t>Applied Min/Max Problems</a:t>
            </a:r>
          </a:p>
        </p:txBody>
      </p:sp>
    </p:spTree>
    <p:extLst>
      <p:ext uri="{BB962C8B-B14F-4D97-AF65-F5344CB8AC3E}">
        <p14:creationId xmlns:p14="http://schemas.microsoft.com/office/powerpoint/2010/main" val="252122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196D5-C249-4400-BF6C-D3D4F2D066D8}"/>
              </a:ext>
            </a:extLst>
          </p:cNvPr>
          <p:cNvSpPr>
            <a:spLocks noGrp="1"/>
          </p:cNvSpPr>
          <p:nvPr>
            <p:ph type="title"/>
          </p:nvPr>
        </p:nvSpPr>
        <p:spPr/>
        <p:txBody>
          <a:bodyPr>
            <a:normAutofit/>
          </a:bodyPr>
          <a:lstStyle/>
          <a:p>
            <a:r>
              <a:rPr lang="en-US" sz="5400" dirty="0"/>
              <a:t>Optimization Process</a:t>
            </a:r>
          </a:p>
        </p:txBody>
      </p:sp>
      <p:sp>
        <p:nvSpPr>
          <p:cNvPr id="3" name="Content Placeholder 2">
            <a:extLst>
              <a:ext uri="{FF2B5EF4-FFF2-40B4-BE49-F238E27FC236}">
                <a16:creationId xmlns:a16="http://schemas.microsoft.com/office/drawing/2014/main" id="{7DCCE335-6605-499C-A3A0-C163C9E6BB8B}"/>
              </a:ext>
            </a:extLst>
          </p:cNvPr>
          <p:cNvSpPr>
            <a:spLocks noGrp="1"/>
          </p:cNvSpPr>
          <p:nvPr>
            <p:ph idx="1"/>
          </p:nvPr>
        </p:nvSpPr>
        <p:spPr/>
        <p:txBody>
          <a:bodyPr>
            <a:normAutofit fontScale="85000" lnSpcReduction="10000"/>
          </a:bodyPr>
          <a:lstStyle/>
          <a:p>
            <a:r>
              <a:rPr lang="en-US" sz="4000" dirty="0"/>
              <a:t>Create Equation</a:t>
            </a:r>
          </a:p>
          <a:p>
            <a:r>
              <a:rPr lang="en-US" sz="4000" dirty="0"/>
              <a:t>Take Derivative to find Critical Values (Possible TPs)</a:t>
            </a:r>
          </a:p>
          <a:p>
            <a:r>
              <a:rPr lang="en-US" sz="4000" dirty="0"/>
              <a:t>Test all Critical Vales (AND ENDPOINTS) for Optimal Solution</a:t>
            </a:r>
          </a:p>
          <a:p>
            <a:r>
              <a:rPr lang="en-US" sz="4000" dirty="0"/>
              <a:t>List all components of Optimal Solution </a:t>
            </a:r>
          </a:p>
        </p:txBody>
      </p:sp>
    </p:spTree>
    <p:extLst>
      <p:ext uri="{BB962C8B-B14F-4D97-AF65-F5344CB8AC3E}">
        <p14:creationId xmlns:p14="http://schemas.microsoft.com/office/powerpoint/2010/main" val="104443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196D5-C249-4400-BF6C-D3D4F2D066D8}"/>
              </a:ext>
            </a:extLst>
          </p:cNvPr>
          <p:cNvSpPr>
            <a:spLocks noGrp="1"/>
          </p:cNvSpPr>
          <p:nvPr>
            <p:ph type="title"/>
          </p:nvPr>
        </p:nvSpPr>
        <p:spPr/>
        <p:txBody>
          <a:bodyPr>
            <a:normAutofit/>
          </a:bodyPr>
          <a:lstStyle/>
          <a:p>
            <a:r>
              <a:rPr lang="en-US" sz="5400" dirty="0"/>
              <a:t>Example 1</a:t>
            </a:r>
          </a:p>
        </p:txBody>
      </p:sp>
      <p:sp>
        <p:nvSpPr>
          <p:cNvPr id="3" name="Content Placeholder 2">
            <a:extLst>
              <a:ext uri="{FF2B5EF4-FFF2-40B4-BE49-F238E27FC236}">
                <a16:creationId xmlns:a16="http://schemas.microsoft.com/office/drawing/2014/main" id="{7DCCE335-6605-499C-A3A0-C163C9E6BB8B}"/>
              </a:ext>
            </a:extLst>
          </p:cNvPr>
          <p:cNvSpPr>
            <a:spLocks noGrp="1"/>
          </p:cNvSpPr>
          <p:nvPr>
            <p:ph idx="1"/>
          </p:nvPr>
        </p:nvSpPr>
        <p:spPr/>
        <p:txBody>
          <a:bodyPr>
            <a:normAutofit/>
          </a:bodyPr>
          <a:lstStyle/>
          <a:p>
            <a:r>
              <a:rPr lang="en-US" sz="4000" dirty="0"/>
              <a:t>Find the maximum product of two numbers whose sum is 30</a:t>
            </a:r>
          </a:p>
        </p:txBody>
      </p:sp>
    </p:spTree>
    <p:extLst>
      <p:ext uri="{BB962C8B-B14F-4D97-AF65-F5344CB8AC3E}">
        <p14:creationId xmlns:p14="http://schemas.microsoft.com/office/powerpoint/2010/main" val="1361078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196D5-C249-4400-BF6C-D3D4F2D066D8}"/>
              </a:ext>
            </a:extLst>
          </p:cNvPr>
          <p:cNvSpPr>
            <a:spLocks noGrp="1"/>
          </p:cNvSpPr>
          <p:nvPr>
            <p:ph type="title"/>
          </p:nvPr>
        </p:nvSpPr>
        <p:spPr/>
        <p:txBody>
          <a:bodyPr>
            <a:normAutofit/>
          </a:bodyPr>
          <a:lstStyle/>
          <a:p>
            <a:r>
              <a:rPr lang="en-US" sz="5400" dirty="0"/>
              <a:t>Example 2</a:t>
            </a:r>
          </a:p>
        </p:txBody>
      </p:sp>
      <p:sp>
        <p:nvSpPr>
          <p:cNvPr id="3" name="Content Placeholder 2">
            <a:extLst>
              <a:ext uri="{FF2B5EF4-FFF2-40B4-BE49-F238E27FC236}">
                <a16:creationId xmlns:a16="http://schemas.microsoft.com/office/drawing/2014/main" id="{7DCCE335-6605-499C-A3A0-C163C9E6BB8B}"/>
              </a:ext>
            </a:extLst>
          </p:cNvPr>
          <p:cNvSpPr>
            <a:spLocks noGrp="1"/>
          </p:cNvSpPr>
          <p:nvPr>
            <p:ph idx="1"/>
          </p:nvPr>
        </p:nvSpPr>
        <p:spPr/>
        <p:txBody>
          <a:bodyPr>
            <a:normAutofit/>
          </a:bodyPr>
          <a:lstStyle/>
          <a:p>
            <a:r>
              <a:rPr lang="en-US" sz="4000" dirty="0"/>
              <a:t>Find the point on the graph of y = √x that is closest to the point (5,0)</a:t>
            </a:r>
          </a:p>
        </p:txBody>
      </p:sp>
    </p:spTree>
    <p:extLst>
      <p:ext uri="{BB962C8B-B14F-4D97-AF65-F5344CB8AC3E}">
        <p14:creationId xmlns:p14="http://schemas.microsoft.com/office/powerpoint/2010/main" val="1125684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196D5-C249-4400-BF6C-D3D4F2D066D8}"/>
              </a:ext>
            </a:extLst>
          </p:cNvPr>
          <p:cNvSpPr>
            <a:spLocks noGrp="1"/>
          </p:cNvSpPr>
          <p:nvPr>
            <p:ph type="title"/>
          </p:nvPr>
        </p:nvSpPr>
        <p:spPr/>
        <p:txBody>
          <a:bodyPr>
            <a:normAutofit/>
          </a:bodyPr>
          <a:lstStyle/>
          <a:p>
            <a:r>
              <a:rPr lang="en-US" sz="5400" dirty="0"/>
              <a:t>Example 3</a:t>
            </a:r>
          </a:p>
        </p:txBody>
      </p:sp>
      <p:sp>
        <p:nvSpPr>
          <p:cNvPr id="3" name="Content Placeholder 2">
            <a:extLst>
              <a:ext uri="{FF2B5EF4-FFF2-40B4-BE49-F238E27FC236}">
                <a16:creationId xmlns:a16="http://schemas.microsoft.com/office/drawing/2014/main" id="{7DCCE335-6605-499C-A3A0-C163C9E6BB8B}"/>
              </a:ext>
            </a:extLst>
          </p:cNvPr>
          <p:cNvSpPr>
            <a:spLocks noGrp="1"/>
          </p:cNvSpPr>
          <p:nvPr>
            <p:ph idx="1"/>
          </p:nvPr>
        </p:nvSpPr>
        <p:spPr/>
        <p:txBody>
          <a:bodyPr>
            <a:normAutofit/>
          </a:bodyPr>
          <a:lstStyle/>
          <a:p>
            <a:r>
              <a:rPr lang="en-US" sz="4000" dirty="0"/>
              <a:t>Create an open-top box of maximum volume from a rectangular piece of cardboard that has dimensions of 14x30 inches</a:t>
            </a:r>
          </a:p>
        </p:txBody>
      </p:sp>
    </p:spTree>
    <p:extLst>
      <p:ext uri="{BB962C8B-B14F-4D97-AF65-F5344CB8AC3E}">
        <p14:creationId xmlns:p14="http://schemas.microsoft.com/office/powerpoint/2010/main" val="164819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196D5-C249-4400-BF6C-D3D4F2D066D8}"/>
              </a:ext>
            </a:extLst>
          </p:cNvPr>
          <p:cNvSpPr>
            <a:spLocks noGrp="1"/>
          </p:cNvSpPr>
          <p:nvPr>
            <p:ph type="title"/>
          </p:nvPr>
        </p:nvSpPr>
        <p:spPr/>
        <p:txBody>
          <a:bodyPr>
            <a:normAutofit/>
          </a:bodyPr>
          <a:lstStyle/>
          <a:p>
            <a:r>
              <a:rPr lang="en-US" sz="5400" dirty="0"/>
              <a:t>Example 4</a:t>
            </a:r>
          </a:p>
        </p:txBody>
      </p:sp>
      <p:sp>
        <p:nvSpPr>
          <p:cNvPr id="3" name="Content Placeholder 2">
            <a:extLst>
              <a:ext uri="{FF2B5EF4-FFF2-40B4-BE49-F238E27FC236}">
                <a16:creationId xmlns:a16="http://schemas.microsoft.com/office/drawing/2014/main" id="{7DCCE335-6605-499C-A3A0-C163C9E6BB8B}"/>
              </a:ext>
            </a:extLst>
          </p:cNvPr>
          <p:cNvSpPr>
            <a:spLocks noGrp="1"/>
          </p:cNvSpPr>
          <p:nvPr>
            <p:ph idx="1"/>
          </p:nvPr>
        </p:nvSpPr>
        <p:spPr/>
        <p:txBody>
          <a:bodyPr>
            <a:normAutofit fontScale="92500" lnSpcReduction="20000"/>
          </a:bodyPr>
          <a:lstStyle/>
          <a:p>
            <a:r>
              <a:rPr lang="en-US" sz="4000" dirty="0"/>
              <a:t>A traffic light and a street lamp are different heights. The two lights are 30 feet apart, but powered by the same source. If the traffic light is 12 feet high and the street light is 28 feet high, where should the power source be placed to minimize the amount </a:t>
            </a:r>
            <a:r>
              <a:rPr lang="en-US" sz="4000"/>
              <a:t>of wire used? </a:t>
            </a:r>
            <a:endParaRPr lang="en-US" sz="4000" dirty="0"/>
          </a:p>
        </p:txBody>
      </p:sp>
    </p:spTree>
    <p:extLst>
      <p:ext uri="{BB962C8B-B14F-4D97-AF65-F5344CB8AC3E}">
        <p14:creationId xmlns:p14="http://schemas.microsoft.com/office/powerpoint/2010/main" val="26826526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9</TotalTime>
  <Words>153</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Tw Cen MT</vt:lpstr>
      <vt:lpstr>Circuit</vt:lpstr>
      <vt:lpstr>Optimization</vt:lpstr>
      <vt:lpstr>Optimization Process</vt:lpstr>
      <vt:lpstr>Example 1</vt:lpstr>
      <vt:lpstr>Example 2</vt:lpstr>
      <vt:lpstr>Example 3</vt:lpstr>
      <vt:lpstr>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Optimization</dc:title>
  <dc:creator>Izzo, Tim</dc:creator>
  <cp:lastModifiedBy>Izzo, Tim</cp:lastModifiedBy>
  <cp:revision>2</cp:revision>
  <dcterms:created xsi:type="dcterms:W3CDTF">2023-11-06T17:51:50Z</dcterms:created>
  <dcterms:modified xsi:type="dcterms:W3CDTF">2023-11-06T18:01:48Z</dcterms:modified>
</cp:coreProperties>
</file>